
<file path=[Content_Types].xml><?xml version="1.0" encoding="utf-8"?>
<Types xmlns="http://schemas.openxmlformats.org/package/2006/content-types">
  <Default Extension="pdf" ContentType="application/pdf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5"/>
    <p:restoredTop sz="94643"/>
  </p:normalViewPr>
  <p:slideViewPr>
    <p:cSldViewPr snapToGrid="0" snapToObjects="1">
      <p:cViewPr varScale="1">
        <p:scale>
          <a:sx n="117" d="100"/>
          <a:sy n="117" d="100"/>
        </p:scale>
        <p:origin x="2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media/image1.tiff>
</file>

<file path=ppt/media/image10.JPG>
</file>

<file path=ppt/media/image2.tiff>
</file>

<file path=ppt/media/image3.tiff>
</file>

<file path=ppt/media/image7.pdf>
</file>

<file path=ppt/media/image9.pd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3B9B1-BD8B-FF4B-9197-EDF302B1B4C5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299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image" Target="../media/image6.emf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pdf"/><Relationship Id="rId5" Type="http://schemas.openxmlformats.org/officeDocument/2006/relationships/image" Target="../media/image8.emf"/><Relationship Id="rId10" Type="http://schemas.openxmlformats.org/officeDocument/2006/relationships/image" Target="../media/image5.emf"/><Relationship Id="rId4" Type="http://schemas.openxmlformats.org/officeDocument/2006/relationships/image" Target="../media/image7.pdf"/><Relationship Id="rId9" Type="http://schemas.openxmlformats.org/officeDocument/2006/relationships/oleObject" Target="../embeddings/oleObject2.bin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273644"/>
            <a:ext cx="6400798" cy="1655762"/>
          </a:xfrm>
        </p:spPr>
        <p:txBody>
          <a:bodyPr>
            <a:no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en-US" sz="2200" b="1" dirty="0"/>
              <a:t>Background: </a:t>
            </a:r>
            <a:r>
              <a:rPr lang="en-US" sz="2200" i="1" dirty="0"/>
              <a:t>Bartonella </a:t>
            </a:r>
            <a:r>
              <a:rPr lang="en-US" sz="2200" dirty="0"/>
              <a:t>spp. is an erythrocytic bacterial pathogen of Malagasy rodents with different genotypes which could demonstrate unique transmission mechanisms.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Statistical Question:</a:t>
            </a:r>
            <a:r>
              <a:rPr lang="en-US" sz="2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Is the occurrence of a given species of flea on Malagasy </a:t>
            </a:r>
            <a:r>
              <a:rPr lang="en-US" sz="2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R. </a:t>
            </a:r>
            <a:r>
              <a:rPr lang="en-US" sz="2200" i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rattus</a:t>
            </a:r>
            <a:r>
              <a:rPr lang="en-US" sz="2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related to (a) the rest of the </a:t>
            </a:r>
            <a:r>
              <a:rPr lang="en-US" sz="22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ectoparasite</a:t>
            </a:r>
            <a:r>
              <a:rPr lang="en-US" sz="2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community infesting the rat and/or (b) the locality in which the rat is trapped?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2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Mechanistic Question:</a:t>
            </a:r>
            <a:r>
              <a:rPr lang="en-US" sz="2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How can we explain the prevalence of different genotypes of </a:t>
            </a:r>
            <a:r>
              <a:rPr lang="en-US" sz="22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Bartonella </a:t>
            </a:r>
            <a:r>
              <a:rPr lang="en-US" sz="2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spp. by age class in Malagasy </a:t>
            </a:r>
            <a:r>
              <a:rPr lang="en-US" sz="22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Rattus</a:t>
            </a:r>
            <a:r>
              <a:rPr lang="en-US" sz="22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2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rattus</a:t>
            </a:r>
            <a:r>
              <a:rPr lang="en-US" sz="22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?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200" b="1" dirty="0"/>
              <a:t>Acknowledgements: </a:t>
            </a:r>
            <a:r>
              <a:rPr lang="en-US" sz="2200" dirty="0"/>
              <a:t>Jess and Christian (readers); Amy (presentation)</a:t>
            </a:r>
          </a:p>
          <a:p>
            <a:pPr marL="342900" indent="-342900" algn="l">
              <a:buFont typeface="Arial" charset="0"/>
              <a:buChar char="•"/>
            </a:pPr>
            <a:endParaRPr lang="en-US" sz="2200" b="1" dirty="0"/>
          </a:p>
          <a:p>
            <a:pPr algn="l"/>
            <a:r>
              <a:rPr lang="en-US" sz="2200" i="1" dirty="0"/>
              <a:t>Cara Brook, UC Berkeley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50787" y="-1279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Transmission dynamics and host-parasite-vector relationships in rodent-borne </a:t>
            </a:r>
            <a:r>
              <a:rPr lang="en-US" i="1" dirty="0" err="1"/>
              <a:t>Bartonella</a:t>
            </a:r>
            <a:r>
              <a:rPr lang="en-US" i="1" dirty="0"/>
              <a:t> </a:t>
            </a:r>
            <a:r>
              <a:rPr lang="en-US" dirty="0"/>
              <a:t>spp.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6400798" y="4816926"/>
            <a:ext cx="5431377" cy="1959429"/>
            <a:chOff x="6617917" y="4898571"/>
            <a:chExt cx="5431377" cy="19594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1306" t="14888" r="19825" b="21011"/>
            <a:stretch/>
          </p:blipFill>
          <p:spPr>
            <a:xfrm>
              <a:off x="6617917" y="4898571"/>
              <a:ext cx="5431377" cy="1959429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9263743" y="6455229"/>
              <a:ext cx="1556657" cy="174171"/>
            </a:xfrm>
            <a:prstGeom prst="rect">
              <a:avLst/>
            </a:prstGeom>
            <a:solidFill>
              <a:srgbClr val="FFFF00">
                <a:alpha val="258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968345" y="6634843"/>
              <a:ext cx="1393369" cy="146958"/>
            </a:xfrm>
            <a:prstGeom prst="rect">
              <a:avLst/>
            </a:prstGeom>
            <a:solidFill>
              <a:srgbClr val="FFFF00">
                <a:alpha val="258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799" y="1126907"/>
            <a:ext cx="5431376" cy="369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367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741718"/>
            <a:ext cx="12192000" cy="6117771"/>
          </a:xfrm>
        </p:spPr>
        <p:txBody>
          <a:bodyPr/>
          <a:lstStyle/>
          <a:p>
            <a:r>
              <a:rPr lang="en-US" sz="2200" b="1" dirty="0"/>
              <a:t>Response Variable: </a:t>
            </a:r>
            <a:r>
              <a:rPr lang="en-US" sz="2200" dirty="0" err="1"/>
              <a:t>pres</a:t>
            </a:r>
            <a:r>
              <a:rPr lang="en-US" sz="2200" dirty="0"/>
              <a:t>/abs</a:t>
            </a:r>
            <a:r>
              <a:rPr lang="en-US" sz="2200" i="1" dirty="0"/>
              <a:t> S.</a:t>
            </a:r>
          </a:p>
          <a:p>
            <a:pPr marL="0" indent="0">
              <a:buNone/>
            </a:pPr>
            <a:r>
              <a:rPr lang="en-US" sz="2200" i="1" dirty="0"/>
              <a:t>    </a:t>
            </a:r>
            <a:r>
              <a:rPr lang="en-US" sz="2200" i="1" dirty="0" err="1"/>
              <a:t>fonquerniei</a:t>
            </a:r>
            <a:endParaRPr lang="en-US" sz="2200" i="1" dirty="0"/>
          </a:p>
          <a:p>
            <a:r>
              <a:rPr lang="en-US" sz="2200" b="1" dirty="0"/>
              <a:t>Predictor Variables:  </a:t>
            </a:r>
            <a:r>
              <a:rPr lang="en-US" sz="2200" dirty="0" err="1"/>
              <a:t>pres</a:t>
            </a:r>
            <a:r>
              <a:rPr lang="en-US" sz="2200" dirty="0"/>
              <a:t>/abs of </a:t>
            </a:r>
          </a:p>
          <a:p>
            <a:pPr marL="0" indent="0">
              <a:buNone/>
            </a:pPr>
            <a:r>
              <a:rPr lang="en-US" sz="2200" dirty="0"/>
              <a:t>    other two flea species (factor); </a:t>
            </a:r>
          </a:p>
          <a:p>
            <a:pPr marL="0" indent="0">
              <a:buNone/>
            </a:pPr>
            <a:r>
              <a:rPr lang="en-US" sz="2200" dirty="0"/>
              <a:t>    inside/outside locality (factor)</a:t>
            </a:r>
          </a:p>
          <a:p>
            <a:r>
              <a:rPr lang="en-US" sz="2200" b="1" dirty="0"/>
              <a:t>Family: </a:t>
            </a:r>
            <a:r>
              <a:rPr lang="en-US" sz="2200" dirty="0"/>
              <a:t>“binomial”</a:t>
            </a:r>
          </a:p>
          <a:p>
            <a:r>
              <a:rPr lang="en-US" sz="2200" b="1" dirty="0"/>
              <a:t>Link: </a:t>
            </a:r>
            <a:r>
              <a:rPr lang="en-US" sz="2200" dirty="0"/>
              <a:t>logit</a:t>
            </a:r>
          </a:p>
          <a:p>
            <a:r>
              <a:rPr lang="en-US" sz="2200" b="1" dirty="0"/>
              <a:t>Hypothesis: </a:t>
            </a:r>
            <a:r>
              <a:rPr lang="en-US" sz="2200" i="1" dirty="0"/>
              <a:t>S. </a:t>
            </a:r>
            <a:r>
              <a:rPr lang="en-US" sz="2200" i="1" dirty="0" err="1"/>
              <a:t>fonquerniei</a:t>
            </a:r>
            <a:r>
              <a:rPr lang="en-US" sz="2200" i="1" dirty="0"/>
              <a:t> </a:t>
            </a:r>
            <a:r>
              <a:rPr lang="en-US" sz="2200" dirty="0"/>
              <a:t>occurrence</a:t>
            </a:r>
          </a:p>
          <a:p>
            <a:pPr marL="0" indent="0">
              <a:buNone/>
            </a:pPr>
            <a:r>
              <a:rPr lang="en-US" sz="2200" dirty="0"/>
              <a:t>    is related to absence of </a:t>
            </a:r>
            <a:r>
              <a:rPr lang="en-US" sz="2200" i="1" dirty="0"/>
              <a:t>X. </a:t>
            </a:r>
            <a:r>
              <a:rPr lang="en-US" sz="2200" i="1" dirty="0" err="1"/>
              <a:t>cheopsis</a:t>
            </a:r>
            <a:r>
              <a:rPr lang="en-US" sz="2200" i="1" dirty="0"/>
              <a:t> </a:t>
            </a:r>
          </a:p>
          <a:p>
            <a:pPr marL="0" indent="0">
              <a:buNone/>
            </a:pPr>
            <a:r>
              <a:rPr lang="en-US" sz="2200" i="1" dirty="0"/>
              <a:t>    </a:t>
            </a:r>
            <a:r>
              <a:rPr lang="en-US" sz="2200" dirty="0"/>
              <a:t>&amp; outdoor status of trapping locality</a:t>
            </a:r>
          </a:p>
          <a:p>
            <a:r>
              <a:rPr lang="en-US" sz="2200" b="1" dirty="0"/>
              <a:t>R code: </a:t>
            </a:r>
          </a:p>
          <a:p>
            <a:pPr marL="0" indent="0">
              <a:buNone/>
            </a:pPr>
            <a:r>
              <a:rPr lang="en-US" sz="2200" b="1" dirty="0"/>
              <a:t>    </a:t>
            </a:r>
            <a:r>
              <a:rPr lang="en-US" sz="1700" dirty="0" err="1"/>
              <a:t>glm</a:t>
            </a:r>
            <a:r>
              <a:rPr lang="en-US" sz="1700" dirty="0"/>
              <a:t>(</a:t>
            </a:r>
            <a:r>
              <a:rPr lang="en-US" sz="1700" dirty="0" err="1"/>
              <a:t>pres</a:t>
            </a:r>
            <a:r>
              <a:rPr lang="en-US" sz="1700" dirty="0"/>
              <a:t>/abs </a:t>
            </a:r>
            <a:r>
              <a:rPr lang="en-US" sz="1700" i="1" dirty="0"/>
              <a:t>S. </a:t>
            </a:r>
            <a:r>
              <a:rPr lang="en-US" sz="1700" i="1" dirty="0" err="1"/>
              <a:t>fonquerniei</a:t>
            </a:r>
            <a:r>
              <a:rPr lang="en-US" sz="1700" i="1" dirty="0"/>
              <a:t> </a:t>
            </a:r>
            <a:r>
              <a:rPr lang="en-US" sz="1700" dirty="0"/>
              <a:t>~ </a:t>
            </a:r>
            <a:r>
              <a:rPr lang="en-US" sz="1700" dirty="0" err="1"/>
              <a:t>pres</a:t>
            </a:r>
            <a:r>
              <a:rPr lang="en-US" sz="1700" dirty="0"/>
              <a:t>/abs </a:t>
            </a:r>
            <a:r>
              <a:rPr lang="en-US" sz="1700" i="1" dirty="0"/>
              <a:t>X. </a:t>
            </a:r>
            <a:r>
              <a:rPr lang="en-US" sz="1700" i="1" dirty="0" err="1"/>
              <a:t>cheopsis</a:t>
            </a:r>
            <a:r>
              <a:rPr lang="en-US" sz="1700" i="1" dirty="0"/>
              <a:t> </a:t>
            </a:r>
            <a:r>
              <a:rPr lang="en-US" sz="1700" dirty="0"/>
              <a:t>+ </a:t>
            </a:r>
            <a:r>
              <a:rPr lang="en-US" sz="1700" dirty="0" err="1"/>
              <a:t>pres</a:t>
            </a:r>
            <a:r>
              <a:rPr lang="en-US" sz="1700" dirty="0"/>
              <a:t>/abs </a:t>
            </a:r>
            <a:r>
              <a:rPr lang="en-US" sz="1700" i="1" dirty="0"/>
              <a:t>E. </a:t>
            </a:r>
            <a:r>
              <a:rPr lang="en-US" sz="1700" i="1" dirty="0" err="1"/>
              <a:t>gallinacea</a:t>
            </a:r>
            <a:r>
              <a:rPr lang="en-US" sz="1700" i="1" dirty="0"/>
              <a:t> </a:t>
            </a:r>
            <a:r>
              <a:rPr lang="en-US" sz="1700" dirty="0"/>
              <a:t>+ inside/outside site, family=“binomial”, data = </a:t>
            </a:r>
            <a:r>
              <a:rPr lang="en-US" sz="1700" dirty="0" err="1"/>
              <a:t>madarat</a:t>
            </a:r>
            <a:r>
              <a:rPr lang="en-US" sz="1700" dirty="0"/>
              <a:t>)</a:t>
            </a:r>
            <a:endParaRPr lang="en-US" sz="1700" b="1" dirty="0"/>
          </a:p>
          <a:p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7971" y="203127"/>
            <a:ext cx="11255829" cy="1325563"/>
          </a:xfrm>
        </p:spPr>
        <p:txBody>
          <a:bodyPr>
            <a:noAutofit/>
          </a:bodyPr>
          <a:lstStyle/>
          <a:p>
            <a:r>
              <a:rPr lang="en-US" sz="2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Statistical Question:</a:t>
            </a:r>
            <a:br>
              <a:rPr lang="en-US" sz="2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2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Is the occurrence of a given species of flea on Malagasy </a:t>
            </a:r>
            <a:r>
              <a:rPr lang="en-US" sz="26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R. </a:t>
            </a:r>
            <a:r>
              <a:rPr lang="en-US" sz="2600" i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rattus</a:t>
            </a:r>
            <a:r>
              <a:rPr lang="en-US" sz="26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related to (a) the locality in which the rat is trapped and/or (b) the rest of the </a:t>
            </a:r>
            <a:r>
              <a:rPr lang="en-US" sz="26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ectoparasite</a:t>
            </a:r>
            <a:r>
              <a:rPr lang="en-US" sz="2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community infesting the rat?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508" y="2503710"/>
            <a:ext cx="7428292" cy="386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0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sz="2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Mechanistic Question: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b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</a:b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How can we explain the prevalence of different serotypes of </a:t>
            </a:r>
            <a:r>
              <a:rPr lang="en-US" sz="26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Bartonella</a:t>
            </a:r>
            <a:r>
              <a:rPr lang="en-US" sz="26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spp. by age class in Malagasy </a:t>
            </a:r>
            <a:r>
              <a:rPr lang="en-US" sz="26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Rattus</a:t>
            </a:r>
            <a:r>
              <a:rPr lang="en-US" sz="26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6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rattus</a:t>
            </a:r>
            <a:r>
              <a:rPr lang="en-US" sz="26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?</a:t>
            </a:r>
            <a:endParaRPr lang="en-US" sz="2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Content Placeholder 10" descr="Fig2A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610" r="-10610"/>
          <a:stretch>
            <a:fillRect/>
          </a:stretch>
        </p:blipFill>
        <p:spPr>
          <a:xfrm>
            <a:off x="4489611" y="4117885"/>
            <a:ext cx="4248125" cy="2336305"/>
          </a:xfrm>
        </p:spPr>
      </p:pic>
      <p:pic>
        <p:nvPicPr>
          <p:cNvPr id="5" name="Picture 4" descr="Fig2B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875" y="4122416"/>
            <a:ext cx="3229125" cy="2313369"/>
          </a:xfrm>
          <a:prstGeom prst="rect">
            <a:avLst/>
          </a:prstGeom>
        </p:spPr>
      </p:pic>
      <p:pic>
        <p:nvPicPr>
          <p:cNvPr id="6" name="Picture 5" descr="Fig2E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608" y="1626625"/>
            <a:ext cx="3467610" cy="2311740"/>
          </a:xfrm>
          <a:prstGeom prst="rect">
            <a:avLst/>
          </a:prstGeom>
        </p:spPr>
      </p:pic>
      <p:pic>
        <p:nvPicPr>
          <p:cNvPr id="7" name="Picture 6" descr="Fig2F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875" y="1663435"/>
            <a:ext cx="3266321" cy="2311740"/>
          </a:xfrm>
          <a:prstGeom prst="rect">
            <a:avLst/>
          </a:prstGeom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740917" y="6254902"/>
            <a:ext cx="1304651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Age (days)</a:t>
            </a: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 rot="16200000">
            <a:off x="3021237" y="2390351"/>
            <a:ext cx="310726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i="1" dirty="0" err="1"/>
              <a:t>Bartonella</a:t>
            </a:r>
            <a:r>
              <a:rPr lang="en-US" sz="1600" i="1" dirty="0"/>
              <a:t> </a:t>
            </a:r>
            <a:r>
              <a:rPr lang="en-US" sz="1600" i="1" dirty="0" err="1"/>
              <a:t>phoceensis</a:t>
            </a:r>
            <a:r>
              <a:rPr lang="en-US" sz="1600" i="1" dirty="0"/>
              <a:t> </a:t>
            </a:r>
          </a:p>
          <a:p>
            <a:r>
              <a:rPr lang="en-US" sz="1600" dirty="0"/>
              <a:t>prevalence</a:t>
            </a:r>
            <a:endParaRPr lang="en-US" sz="1600" i="1" dirty="0"/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 rot="16200000">
            <a:off x="7355312" y="2562370"/>
            <a:ext cx="244780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Force of Infection (days-1)</a:t>
            </a: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 rot="16200000">
            <a:off x="7355313" y="4943864"/>
            <a:ext cx="244780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Force of Infection (days-1)</a:t>
            </a: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9800877" y="6259338"/>
            <a:ext cx="1304651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Age (days)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 rot="16200000">
            <a:off x="3045759" y="4733658"/>
            <a:ext cx="310726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i="1" dirty="0" err="1"/>
              <a:t>Bartonella</a:t>
            </a:r>
            <a:r>
              <a:rPr lang="en-US" sz="1600" i="1" dirty="0"/>
              <a:t> </a:t>
            </a:r>
            <a:r>
              <a:rPr lang="en-US" sz="1600" i="1" dirty="0" err="1"/>
              <a:t>elizabethae</a:t>
            </a:r>
            <a:endParaRPr lang="en-US" sz="1600" i="1" dirty="0"/>
          </a:p>
          <a:p>
            <a:r>
              <a:rPr lang="en-US" sz="1600" dirty="0"/>
              <a:t>prevalence</a:t>
            </a:r>
            <a:endParaRPr lang="en-US" sz="1600" i="1" dirty="0"/>
          </a:p>
        </p:txBody>
      </p:sp>
      <p:sp>
        <p:nvSpPr>
          <p:cNvPr id="24" name="Rectangle 23"/>
          <p:cNvSpPr/>
          <p:nvPr/>
        </p:nvSpPr>
        <p:spPr>
          <a:xfrm>
            <a:off x="8378624" y="925761"/>
            <a:ext cx="3745298" cy="10207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l-GR" sz="1600" dirty="0">
                <a:solidFill>
                  <a:schemeClr val="tx1"/>
                </a:solidFill>
                <a:latin typeface="Cambria Math"/>
                <a:cs typeface="Cambria Math"/>
              </a:rPr>
              <a:t>λ</a:t>
            </a:r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 = force of infection;</a:t>
            </a:r>
          </a:p>
          <a:p>
            <a:pPr algn="r"/>
            <a:r>
              <a:rPr lang="el-GR" sz="1600" dirty="0">
                <a:solidFill>
                  <a:schemeClr val="tx1"/>
                </a:solidFill>
                <a:latin typeface="Cambria Math"/>
                <a:cs typeface="Cambria Math"/>
              </a:rPr>
              <a:t>σ</a:t>
            </a:r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 = rate of waning immunity</a:t>
            </a:r>
          </a:p>
          <a:p>
            <a:pPr algn="r"/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 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771117" y="1307231"/>
            <a:ext cx="2805997" cy="1975507"/>
            <a:chOff x="771117" y="1307231"/>
            <a:chExt cx="2805997" cy="1975507"/>
          </a:xfrm>
        </p:grpSpPr>
        <p:sp>
          <p:nvSpPr>
            <p:cNvPr id="8" name="Rectangle 7"/>
            <p:cNvSpPr/>
            <p:nvPr/>
          </p:nvSpPr>
          <p:spPr>
            <a:xfrm>
              <a:off x="1024235" y="1506932"/>
              <a:ext cx="802466" cy="7829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S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543977" y="1538173"/>
              <a:ext cx="783774" cy="76588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I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1908061" y="1940388"/>
              <a:ext cx="53636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1563780" y="1307231"/>
              <a:ext cx="1147980" cy="81941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l-GR" dirty="0">
                  <a:solidFill>
                    <a:schemeClr val="tx1"/>
                  </a:solidFill>
                  <a:latin typeface="Cambria Math"/>
                  <a:cs typeface="Cambria Math"/>
                </a:rPr>
                <a:t>λ</a:t>
              </a:r>
              <a:r>
                <a:rPr lang="en-US" sz="1000" dirty="0">
                  <a:solidFill>
                    <a:schemeClr val="tx1"/>
                  </a:solidFill>
                  <a:latin typeface="Cambria Math"/>
                  <a:cs typeface="Cambria Math"/>
                </a:rPr>
                <a:t> </a:t>
              </a:r>
              <a:endParaRPr lang="en-US" sz="2000" dirty="0">
                <a:solidFill>
                  <a:schemeClr val="tx1"/>
                </a:solidFill>
                <a:latin typeface="Cambria Math"/>
                <a:cs typeface="Cambria Math"/>
              </a:endParaRPr>
            </a:p>
          </p:txBody>
        </p:sp>
        <p:graphicFrame>
          <p:nvGraphicFramePr>
            <p:cNvPr id="25" name="Object 2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95144015"/>
                </p:ext>
              </p:extLst>
            </p:nvPr>
          </p:nvGraphicFramePr>
          <p:xfrm>
            <a:off x="771117" y="2477312"/>
            <a:ext cx="2805997" cy="8054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8" name="Equation" r:id="rId7" imgW="1371600" imgH="393700" progId="Equation.3">
                    <p:embed/>
                  </p:oleObj>
                </mc:Choice>
                <mc:Fallback>
                  <p:oleObj name="Equation" r:id="rId7" imgW="13716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771117" y="2477312"/>
                          <a:ext cx="2805997" cy="805426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8" name="Group 27"/>
          <p:cNvGrpSpPr/>
          <p:nvPr/>
        </p:nvGrpSpPr>
        <p:grpSpPr>
          <a:xfrm>
            <a:off x="128691" y="4213493"/>
            <a:ext cx="3925947" cy="2340740"/>
            <a:chOff x="444377" y="4213493"/>
            <a:chExt cx="3925947" cy="2340740"/>
          </a:xfrm>
        </p:grpSpPr>
        <p:sp>
          <p:nvSpPr>
            <p:cNvPr id="12" name="Rectangle 11"/>
            <p:cNvSpPr/>
            <p:nvPr/>
          </p:nvSpPr>
          <p:spPr>
            <a:xfrm>
              <a:off x="1226430" y="4361587"/>
              <a:ext cx="717869" cy="78192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S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95196" y="4383195"/>
              <a:ext cx="701148" cy="76486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I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107584" y="4821496"/>
              <a:ext cx="47982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1856964" y="4213493"/>
              <a:ext cx="1026960" cy="8183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l-GR" dirty="0">
                  <a:solidFill>
                    <a:schemeClr val="tx1"/>
                  </a:solidFill>
                  <a:latin typeface="Cambria Math"/>
                  <a:cs typeface="Cambria Math"/>
                </a:rPr>
                <a:t>λ</a:t>
              </a:r>
              <a:r>
                <a:rPr lang="en-US" dirty="0">
                  <a:solidFill>
                    <a:schemeClr val="tx1"/>
                  </a:solidFill>
                  <a:latin typeface="Cambria Math"/>
                  <a:cs typeface="Cambria Math"/>
                </a:rPr>
                <a:t> </a:t>
              </a:r>
            </a:p>
          </p:txBody>
        </p:sp>
        <p:sp>
          <p:nvSpPr>
            <p:cNvPr id="16" name="U-Turn Arrow 15"/>
            <p:cNvSpPr/>
            <p:nvPr/>
          </p:nvSpPr>
          <p:spPr>
            <a:xfrm rot="10800000">
              <a:off x="1482554" y="5128515"/>
              <a:ext cx="1561405" cy="358570"/>
            </a:xfrm>
            <a:prstGeom prst="uturnArrow">
              <a:avLst>
                <a:gd name="adj1" fmla="val 4388"/>
                <a:gd name="adj2" fmla="val 25000"/>
                <a:gd name="adj3" fmla="val 22806"/>
                <a:gd name="adj4" fmla="val 50000"/>
                <a:gd name="adj5" fmla="val 75000"/>
              </a:avLst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793790" y="4937559"/>
              <a:ext cx="966325" cy="5775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l-GR" dirty="0">
                  <a:solidFill>
                    <a:schemeClr val="tx1"/>
                  </a:solidFill>
                  <a:latin typeface="Cambria Math"/>
                  <a:cs typeface="Cambria Math"/>
                </a:rPr>
                <a:t>σ</a:t>
              </a:r>
              <a:endParaRPr lang="en-US" dirty="0">
                <a:solidFill>
                  <a:schemeClr val="tx1"/>
                </a:solidFill>
                <a:latin typeface="Cambria Math"/>
                <a:cs typeface="Cambria Math"/>
              </a:endParaRPr>
            </a:p>
          </p:txBody>
        </p:sp>
        <p:graphicFrame>
          <p:nvGraphicFramePr>
            <p:cNvPr id="26" name="Object 2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9909310"/>
                </p:ext>
              </p:extLst>
            </p:nvPr>
          </p:nvGraphicFramePr>
          <p:xfrm>
            <a:off x="444377" y="5720641"/>
            <a:ext cx="3925947" cy="83359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9" name="Equation" r:id="rId9" imgW="1854200" imgH="393700" progId="Equation.3">
                    <p:embed/>
                  </p:oleObj>
                </mc:Choice>
                <mc:Fallback>
                  <p:oleObj name="Equation" r:id="rId9" imgW="18542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444377" y="5720641"/>
                          <a:ext cx="3925947" cy="833592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BB7AECE9-F370-BC40-930F-0CE064304B7D}"/>
              </a:ext>
            </a:extLst>
          </p:cNvPr>
          <p:cNvSpPr/>
          <p:nvPr/>
        </p:nvSpPr>
        <p:spPr>
          <a:xfrm>
            <a:off x="4874202" y="881402"/>
            <a:ext cx="2375744" cy="10207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S = susceptible rats</a:t>
            </a:r>
          </a:p>
          <a:p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I = infectious rats</a:t>
            </a:r>
          </a:p>
          <a:p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02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85" y="190953"/>
            <a:ext cx="2351314" cy="843188"/>
          </a:xfrm>
        </p:spPr>
        <p:txBody>
          <a:bodyPr>
            <a:normAutofit/>
          </a:bodyPr>
          <a:lstStyle/>
          <a:p>
            <a:r>
              <a:rPr lang="en-US" sz="3600" b="1" dirty="0"/>
              <a:t>Next Steps: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85" y="1132113"/>
            <a:ext cx="7157356" cy="435133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700" dirty="0"/>
              <a:t>Conduct further field studies in lowland regions of Madagascar to determine whether the distribution of </a:t>
            </a:r>
            <a:r>
              <a:rPr lang="en-US" sz="2700" i="1" dirty="0"/>
              <a:t>B. </a:t>
            </a:r>
            <a:r>
              <a:rPr lang="en-US" sz="2700" i="1" dirty="0" err="1"/>
              <a:t>elizabethae</a:t>
            </a:r>
            <a:r>
              <a:rPr lang="en-US" sz="2700" i="1" dirty="0"/>
              <a:t> </a:t>
            </a:r>
            <a:r>
              <a:rPr lang="en-US" sz="2700" dirty="0"/>
              <a:t>is limited to the highland range of </a:t>
            </a:r>
            <a:r>
              <a:rPr lang="en-US" sz="2700" i="1" dirty="0"/>
              <a:t>S. </a:t>
            </a:r>
            <a:r>
              <a:rPr lang="en-US" sz="2700" i="1" dirty="0" err="1"/>
              <a:t>fonquerniei</a:t>
            </a:r>
            <a:endParaRPr lang="en-US" sz="2700" i="1" dirty="0"/>
          </a:p>
          <a:p>
            <a:pPr marL="514350" indent="-514350">
              <a:buFont typeface="+mj-lt"/>
              <a:buAutoNum type="arabicPeriod"/>
            </a:pPr>
            <a:r>
              <a:rPr lang="en-US" sz="2700" dirty="0"/>
              <a:t>Conduct more thorough sampling of </a:t>
            </a:r>
            <a:r>
              <a:rPr lang="en-US" sz="2700" i="1" dirty="0"/>
              <a:t>R. </a:t>
            </a:r>
            <a:r>
              <a:rPr lang="en-US" sz="2700" i="1" dirty="0" err="1"/>
              <a:t>rattus</a:t>
            </a:r>
            <a:r>
              <a:rPr lang="en-US" sz="2700" i="1" dirty="0"/>
              <a:t> </a:t>
            </a:r>
            <a:r>
              <a:rPr lang="en-US" sz="2700" dirty="0" err="1"/>
              <a:t>ectoparasite</a:t>
            </a:r>
            <a:r>
              <a:rPr lang="en-US" sz="2700" dirty="0"/>
              <a:t> community to augment data suggesting that </a:t>
            </a:r>
            <a:r>
              <a:rPr lang="en-US" sz="2700" i="1" dirty="0" err="1"/>
              <a:t>Polyplax</a:t>
            </a:r>
            <a:r>
              <a:rPr lang="en-US" sz="2700" i="1" dirty="0"/>
              <a:t> sp. </a:t>
            </a:r>
            <a:r>
              <a:rPr lang="en-US" sz="2700" dirty="0"/>
              <a:t>lice may serve as a vector for </a:t>
            </a:r>
            <a:r>
              <a:rPr lang="en-US" sz="2700" i="1" dirty="0"/>
              <a:t>B. </a:t>
            </a:r>
            <a:r>
              <a:rPr lang="en-US" sz="2700" i="1" dirty="0" err="1"/>
              <a:t>phoceensis</a:t>
            </a:r>
            <a:endParaRPr lang="en-US" sz="2700" i="1" dirty="0"/>
          </a:p>
          <a:p>
            <a:pPr marL="514350" indent="-514350">
              <a:buFont typeface="+mj-lt"/>
              <a:buAutoNum type="arabicPeriod"/>
            </a:pPr>
            <a:r>
              <a:rPr lang="en-US" sz="2700" dirty="0"/>
              <a:t>Conduct serological tests on </a:t>
            </a:r>
            <a:r>
              <a:rPr lang="en-US" sz="2700" i="1" dirty="0"/>
              <a:t>R. </a:t>
            </a:r>
            <a:r>
              <a:rPr lang="en-US" sz="2700" i="1" dirty="0" err="1"/>
              <a:t>rattus</a:t>
            </a:r>
            <a:r>
              <a:rPr lang="en-US" sz="2700" i="1" dirty="0"/>
              <a:t> </a:t>
            </a:r>
            <a:r>
              <a:rPr lang="en-US" sz="2700" dirty="0"/>
              <a:t>blood to attempt to identify a whether </a:t>
            </a:r>
            <a:r>
              <a:rPr lang="en-US" sz="2700" i="1" dirty="0" err="1"/>
              <a:t>Bartonella</a:t>
            </a:r>
            <a:r>
              <a:rPr lang="en-US" sz="2700" i="1" dirty="0"/>
              <a:t> </a:t>
            </a:r>
            <a:r>
              <a:rPr lang="en-US" sz="2700" dirty="0"/>
              <a:t>spp. negative rats are recovered or susceptible. 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700" dirty="0"/>
              <a:t>Fit relevant mechanistic transmission models to age-</a:t>
            </a:r>
            <a:r>
              <a:rPr lang="en-US" sz="2700" dirty="0" err="1"/>
              <a:t>seroprevalence</a:t>
            </a:r>
            <a:r>
              <a:rPr lang="en-US" sz="2700" dirty="0"/>
              <a:t> data.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85" t="15093" r="21511" b="2136"/>
          <a:stretch/>
        </p:blipFill>
        <p:spPr>
          <a:xfrm>
            <a:off x="7168924" y="1219200"/>
            <a:ext cx="4892167" cy="535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41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462</TotalTime>
  <Words>376</Words>
  <Application>Microsoft Macintosh PowerPoint</Application>
  <PresentationFormat>Widescreen</PresentationFormat>
  <Paragraphs>47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Equation</vt:lpstr>
      <vt:lpstr>PowerPoint Presentation</vt:lpstr>
      <vt:lpstr>Statistical Question: Is the occurrence of a given species of flea on Malagasy R. rattus related to (a) the locality in which the rat is trapped and/or (b) the rest of the ectoparasite community infesting the rat?</vt:lpstr>
      <vt:lpstr>Mechanistic Question:  How can we explain the prevalence of different serotypes of Bartonella spp. by age class in Malagasy Rattus rattus?</vt:lpstr>
      <vt:lpstr>Next Steps: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Cara Brook</dc:creator>
  <cp:lastModifiedBy>Cara Brook</cp:lastModifiedBy>
  <cp:revision>16</cp:revision>
  <dcterms:created xsi:type="dcterms:W3CDTF">2018-01-18T12:23:20Z</dcterms:created>
  <dcterms:modified xsi:type="dcterms:W3CDTF">2019-01-18T10:48:16Z</dcterms:modified>
</cp:coreProperties>
</file>

<file path=docProps/thumbnail.jpeg>
</file>